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9" r:id="rId7"/>
    <p:sldId id="270" r:id="rId8"/>
    <p:sldId id="271" r:id="rId9"/>
    <p:sldId id="274" r:id="rId10"/>
    <p:sldId id="266" r:id="rId11"/>
    <p:sldId id="267" r:id="rId12"/>
    <p:sldId id="272" r:id="rId13"/>
    <p:sldId id="273" r:id="rId14"/>
    <p:sldId id="275" r:id="rId15"/>
    <p:sldId id="276" r:id="rId16"/>
    <p:sldId id="277" r:id="rId17"/>
    <p:sldId id="278" r:id="rId18"/>
    <p:sldId id="262" r:id="rId19"/>
  </p:sldIdLst>
  <p:sldSz cx="9144000" cy="5143500" type="screen16x9"/>
  <p:notesSz cx="6858000" cy="9144000"/>
  <p:embeddedFontLst>
    <p:embeddedFont>
      <p:font typeface="나눔고딕OTF" panose="020D0604000000000000" pitchFamily="34" charset="-127"/>
      <p:regular r:id="rId21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90" y="90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274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75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9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53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94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24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951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144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A4A0602-565A-8F1B-220B-C8FA3EE5E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6C1CB5D-67BC-442B-11E8-3DF010D5E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6FA332A-E4E2-99BF-0436-338024B97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40FA97CA-0165-2620-19B7-67EBCADE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3C671A9-EEF0-A972-7225-865FE7FE7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73F8D5E3-1F69-D5D7-6F98-8B82F13B9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763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26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58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33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44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factory.space/task/2790/overview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pixabay.com/ko/vectors/%ED%8F%AC%EC%9D%B8%ED%8A%B8-%EB%B0%A9%ED%96%A5-%ED%8F%AC%EC%9D%B8%ED%84%B0-%ED%95%B8%EB%93%9C-24974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프로젝트 </a:t>
            </a:r>
            <a:r>
              <a:rPr lang="en-US" altLang="ko-KR" sz="2500" b="1" dirty="0">
                <a:solidFill>
                  <a:srgbClr val="19264B"/>
                </a:solidFill>
              </a:rPr>
              <a:t>DA 3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4.30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</a:rPr>
              <a:t>팀원</a:t>
            </a:r>
            <a:r>
              <a:rPr lang="en-US" altLang="ko-KR" sz="1100" dirty="0">
                <a:solidFill>
                  <a:srgbClr val="19264B"/>
                </a:solidFill>
              </a:rPr>
              <a:t>: </a:t>
            </a:r>
            <a:r>
              <a:rPr lang="ko-KR" altLang="en-US" sz="1100" dirty="0">
                <a:solidFill>
                  <a:srgbClr val="19264B"/>
                </a:solidFill>
              </a:rPr>
              <a:t>성현우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 err="1">
                <a:solidFill>
                  <a:srgbClr val="19264B"/>
                </a:solidFill>
              </a:rPr>
              <a:t>안상우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</a:rPr>
              <a:t>이혜원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이혜원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</a:t>
            </a: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AutoML</a:t>
            </a: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– Introduction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9414E-BC9E-B50A-F3F6-E30294DBEC47}"/>
              </a:ext>
            </a:extLst>
          </p:cNvPr>
          <p:cNvSpPr txBox="1"/>
          <p:nvPr/>
        </p:nvSpPr>
        <p:spPr>
          <a:xfrm>
            <a:off x="1606550" y="13335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480A40-0BB9-8AC9-6888-F4DD757137A4}"/>
              </a:ext>
            </a:extLst>
          </p:cNvPr>
          <p:cNvGrpSpPr/>
          <p:nvPr/>
        </p:nvGrpSpPr>
        <p:grpSpPr>
          <a:xfrm>
            <a:off x="1561375" y="1184930"/>
            <a:ext cx="4356813" cy="2101850"/>
            <a:chOff x="1408975" y="1390650"/>
            <a:chExt cx="3734525" cy="23876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E4ECDA-E4EC-2567-D7C8-BE9B67F54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8975" y="1390650"/>
              <a:ext cx="3734525" cy="2387600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6D4A8BD-865D-4599-0A8A-58206B1D3FFF}"/>
                </a:ext>
              </a:extLst>
            </p:cNvPr>
            <p:cNvSpPr/>
            <p:nvPr/>
          </p:nvSpPr>
          <p:spPr>
            <a:xfrm>
              <a:off x="4311650" y="2989590"/>
              <a:ext cx="831850" cy="59438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Collect data</a:t>
              </a:r>
              <a:endParaRPr lang="ko-KR" altLang="en-US" sz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F6E10F-E4E0-0365-B5DA-309D4F92095F}"/>
              </a:ext>
            </a:extLst>
          </p:cNvPr>
          <p:cNvSpPr txBox="1"/>
          <p:nvPr/>
        </p:nvSpPr>
        <p:spPr>
          <a:xfrm>
            <a:off x="5963363" y="1220192"/>
            <a:ext cx="2552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Light"/>
              </a:rPr>
              <a:t>머신러닝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Light"/>
              </a:rPr>
              <a:t> 모델을 학습하고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Light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Light"/>
              </a:rPr>
              <a:t>배포하는 과정을 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Light"/>
              </a:rPr>
              <a:t>자동화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Light"/>
              </a:rPr>
              <a:t>하는 기술 혹은 도구</a:t>
            </a:r>
            <a:endParaRPr lang="en-US" altLang="ko-KR" b="0" i="0" dirty="0">
              <a:solidFill>
                <a:srgbClr val="666666"/>
              </a:solidFill>
              <a:effectLst/>
              <a:latin typeface="Noto Sans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666666"/>
              </a:solidFill>
              <a:latin typeface="Noto Sans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666666"/>
              </a:solidFill>
              <a:latin typeface="Noto Sans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데이터 변환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기계 학습 알고리즘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, </a:t>
            </a:r>
            <a:r>
              <a:rPr lang="ko-KR" altLang="en-US" b="0" i="0" dirty="0" err="1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하이퍼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매개 변수에 대해 반복하여 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최상의 모델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을 선택 가능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371EB-ED22-58EC-7663-6ACEC2D0D2F6}"/>
              </a:ext>
            </a:extLst>
          </p:cNvPr>
          <p:cNvSpPr txBox="1"/>
          <p:nvPr/>
        </p:nvSpPr>
        <p:spPr>
          <a:xfrm>
            <a:off x="1990500" y="3589238"/>
            <a:ext cx="3816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데이터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전처리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모델 학습 및 평가 과정 자동화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최적화 기술로 적합한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및 매개 변수를 선택</a:t>
            </a:r>
          </a:p>
        </p:txBody>
      </p:sp>
    </p:spTree>
    <p:extLst>
      <p:ext uri="{BB962C8B-B14F-4D97-AF65-F5344CB8AC3E}">
        <p14:creationId xmlns:p14="http://schemas.microsoft.com/office/powerpoint/2010/main" val="109595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</a:t>
            </a: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AutoML</a:t>
            </a: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– </a:t>
            </a: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Pycaret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9414E-BC9E-B50A-F3F6-E30294DBEC47}"/>
              </a:ext>
            </a:extLst>
          </p:cNvPr>
          <p:cNvSpPr txBox="1"/>
          <p:nvPr/>
        </p:nvSpPr>
        <p:spPr>
          <a:xfrm>
            <a:off x="1606550" y="13335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C751C0-6C20-A2DD-9321-B078BFA84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131750"/>
            <a:ext cx="3812560" cy="3346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B22B43-325D-F621-9192-7829AEBC9E08}"/>
              </a:ext>
            </a:extLst>
          </p:cNvPr>
          <p:cNvSpPr txBox="1"/>
          <p:nvPr/>
        </p:nvSpPr>
        <p:spPr>
          <a:xfrm>
            <a:off x="5441950" y="1282700"/>
            <a:ext cx="3594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적은 코드로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머신러닝</a:t>
            </a:r>
            <a:r>
              <a:rPr lang="ko-KR" altLang="en-US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 워크 플로우를 자동화하는 오픈 소스 라이브러리</a:t>
            </a:r>
            <a:endParaRPr lang="en-US" altLang="ko-KR" b="0" i="0" dirty="0">
              <a:solidFill>
                <a:srgbClr val="494E52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494E52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b="0" i="0" dirty="0">
              <a:solidFill>
                <a:srgbClr val="494E52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코딩</a:t>
            </a:r>
            <a:r>
              <a:rPr lang="en-US" altLang="ko-KR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전처리</a:t>
            </a:r>
            <a:r>
              <a:rPr lang="en-US" altLang="ko-KR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모델 선택</a:t>
            </a:r>
            <a:r>
              <a:rPr lang="en-US" altLang="ko-KR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파라미터 튜닝 작업을 자동화해주어 쉽고</a:t>
            </a:r>
            <a:r>
              <a:rPr lang="en-US" altLang="ko-KR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높은 생산성의 작업을 가능하게 </a:t>
            </a: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-apple-system"/>
              </a:rPr>
              <a:t>함</a:t>
            </a:r>
            <a:r>
              <a:rPr lang="en-US" altLang="ko-KR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ko-KR" altLang="en-US" dirty="0"/>
          </a:p>
          <a:p>
            <a:endParaRPr lang="en-US" altLang="ko-KR" b="0" i="0" dirty="0">
              <a:solidFill>
                <a:srgbClr val="494E52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949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</a:t>
            </a: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AutoML</a:t>
            </a: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– </a:t>
            </a: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Pycaret</a:t>
            </a: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함수 소개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(1)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9414E-BC9E-B50A-F3F6-E30294DBEC47}"/>
              </a:ext>
            </a:extLst>
          </p:cNvPr>
          <p:cNvSpPr txBox="1"/>
          <p:nvPr/>
        </p:nvSpPr>
        <p:spPr>
          <a:xfrm>
            <a:off x="1606550" y="13335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22B43-325D-F621-9192-7829AEBC9E08}"/>
              </a:ext>
            </a:extLst>
          </p:cNvPr>
          <p:cNvSpPr txBox="1"/>
          <p:nvPr/>
        </p:nvSpPr>
        <p:spPr>
          <a:xfrm>
            <a:off x="1408976" y="1282700"/>
            <a:ext cx="76270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models()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err="1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pycaret</a:t>
            </a:r>
            <a:r>
              <a:rPr lang="ko-KR" altLang="en-US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에서 지원하는 알고리즘 확인 가능</a:t>
            </a:r>
            <a:endParaRPr lang="en-US" altLang="ko-KR" b="0" i="0" dirty="0">
              <a:solidFill>
                <a:srgbClr val="494E52"/>
              </a:solidFill>
              <a:effectLst/>
              <a:highlight>
                <a:srgbClr val="FFFFFF"/>
              </a:highlight>
              <a:latin typeface="+mn-ea"/>
              <a:ea typeface="+mn-ea"/>
              <a:sym typeface="Wingdings" panose="05000000000000000000" pitchFamily="2" charset="2"/>
            </a:endParaRPr>
          </a:p>
          <a:p>
            <a:endParaRPr lang="en-US" altLang="ko-KR" dirty="0">
              <a:solidFill>
                <a:srgbClr val="494E5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compare_models</a:t>
            </a:r>
            <a:r>
              <a:rPr lang="en-US" altLang="ko-KR" b="1" dirty="0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입력한 데이터를 기반으로 다양한 모델들의 여러 성능지표 비교 가능</a:t>
            </a:r>
            <a:endParaRPr lang="en-US" altLang="ko-KR" dirty="0">
              <a:solidFill>
                <a:srgbClr val="494E52"/>
              </a:solidFill>
              <a:highlight>
                <a:srgbClr val="FFFFFF"/>
              </a:highlight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Return </a:t>
            </a: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값으로는 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Best model</a:t>
            </a: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을 받는다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olidFill>
                <a:srgbClr val="494E5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create_model</a:t>
            </a:r>
            <a:r>
              <a:rPr lang="en-US" altLang="ko-KR" b="1" dirty="0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직접 원하는 알고리즘을 기반으로 모델을 만들 수 있다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. Ex) </a:t>
            </a:r>
            <a:r>
              <a:rPr lang="en-US" altLang="ko-KR" dirty="0" err="1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XGBoost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, Linear Regression</a:t>
            </a:r>
          </a:p>
          <a:p>
            <a:endParaRPr lang="en-US" altLang="ko-KR" dirty="0">
              <a:solidFill>
                <a:srgbClr val="494E5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tune_model</a:t>
            </a:r>
            <a:r>
              <a:rPr lang="en-US" altLang="ko-KR" b="1" dirty="0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‘</a:t>
            </a:r>
            <a:r>
              <a:rPr lang="ko-KR" altLang="en-US" dirty="0" err="1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하이퍼</a:t>
            </a: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 파라미터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’</a:t>
            </a: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를 자동으로 튜닝해주는 함수이다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.</a:t>
            </a:r>
            <a:endParaRPr lang="en-US" altLang="ko-KR" dirty="0">
              <a:solidFill>
                <a:srgbClr val="494E52"/>
              </a:solidFill>
              <a:highlight>
                <a:srgbClr val="FFFFFF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39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</a:t>
            </a: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AutoML</a:t>
            </a: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Pycaret</a:t>
            </a: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함수 소개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(2)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9414E-BC9E-B50A-F3F6-E30294DBEC47}"/>
              </a:ext>
            </a:extLst>
          </p:cNvPr>
          <p:cNvSpPr txBox="1"/>
          <p:nvPr/>
        </p:nvSpPr>
        <p:spPr>
          <a:xfrm>
            <a:off x="1606550" y="13335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22B43-325D-F621-9192-7829AEBC9E08}"/>
              </a:ext>
            </a:extLst>
          </p:cNvPr>
          <p:cNvSpPr txBox="1"/>
          <p:nvPr/>
        </p:nvSpPr>
        <p:spPr>
          <a:xfrm>
            <a:off x="1408976" y="880918"/>
            <a:ext cx="76270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plot_model</a:t>
            </a:r>
            <a:r>
              <a:rPr lang="en-US" altLang="ko-KR" b="1" dirty="0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Confusion matrix, AUC Curve, Feature Importance </a:t>
            </a: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등 확인 가능</a:t>
            </a:r>
            <a:endParaRPr lang="en-US" altLang="ko-KR" b="0" i="0" dirty="0">
              <a:solidFill>
                <a:srgbClr val="494E52"/>
              </a:solidFill>
              <a:effectLst/>
              <a:highlight>
                <a:srgbClr val="FFFFFF"/>
              </a:highlight>
              <a:latin typeface="+mn-ea"/>
              <a:ea typeface="+mn-ea"/>
              <a:sym typeface="Wingdings" panose="05000000000000000000" pitchFamily="2" charset="2"/>
            </a:endParaRPr>
          </a:p>
          <a:p>
            <a:endParaRPr lang="en-US" altLang="ko-KR" dirty="0">
              <a:solidFill>
                <a:srgbClr val="494E5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evaluate_model</a:t>
            </a:r>
            <a:r>
              <a:rPr lang="en-US" altLang="ko-KR" b="1" dirty="0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학습된 모델을 다양한 성능 지표를 </a:t>
            </a:r>
            <a:r>
              <a:rPr lang="ko-KR" altLang="en-US" dirty="0" err="1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시각화하여</a:t>
            </a: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 확인할 수 있다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(ROC Curve </a:t>
            </a: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등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solidFill>
                <a:srgbClr val="494E5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interpret_model</a:t>
            </a:r>
            <a:r>
              <a:rPr lang="en-US" altLang="ko-KR" b="1" dirty="0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모델을 종합적으로 해석할 수 있다</a:t>
            </a:r>
            <a:r>
              <a:rPr lang="en-US" altLang="ko-KR" dirty="0">
                <a:solidFill>
                  <a:srgbClr val="494E52"/>
                </a:solidFill>
                <a:highlight>
                  <a:srgbClr val="FFFFFF"/>
                </a:highlight>
                <a:latin typeface="+mn-ea"/>
                <a:ea typeface="+mn-ea"/>
                <a:sym typeface="Wingdings" panose="05000000000000000000" pitchFamily="2" charset="2"/>
              </a:rPr>
              <a:t>.</a:t>
            </a:r>
            <a:endParaRPr lang="en-US" altLang="ko-KR" dirty="0">
              <a:solidFill>
                <a:srgbClr val="494E52"/>
              </a:solidFill>
              <a:highlight>
                <a:srgbClr val="FFFFFF"/>
              </a:highlight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316844-FFAF-219C-695C-7284F68E8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57" y="2882116"/>
            <a:ext cx="3009408" cy="19545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646409-859C-1D93-BCFA-A277C9D9C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058" y="2686082"/>
            <a:ext cx="2550965" cy="21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8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추후 프로젝트 소개 및 계획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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소개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C334E-9AF7-E088-EAE7-B6F05646D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129" y="1142008"/>
            <a:ext cx="6620958" cy="1835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4F2F-447D-6203-CD07-0C6993EAD08F}"/>
              </a:ext>
            </a:extLst>
          </p:cNvPr>
          <p:cNvSpPr txBox="1"/>
          <p:nvPr/>
        </p:nvSpPr>
        <p:spPr>
          <a:xfrm>
            <a:off x="1846129" y="3101340"/>
            <a:ext cx="662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제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회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ETRI(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한국전자통신연구원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 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주최 휴먼이해 인공지능 논문 경진대회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”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F9667C-D936-BDFE-3D1C-7B044AA7D9E8}"/>
              </a:ext>
            </a:extLst>
          </p:cNvPr>
          <p:cNvSpPr txBox="1"/>
          <p:nvPr/>
        </p:nvSpPr>
        <p:spPr>
          <a:xfrm>
            <a:off x="1393735" y="3762777"/>
            <a:ext cx="7525746" cy="5693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&lt;</a:t>
            </a:r>
            <a:r>
              <a:rPr lang="ko-KR" altLang="en-US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논문주제</a:t>
            </a:r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</a:p>
          <a:p>
            <a:pPr algn="ctr"/>
            <a:endParaRPr lang="en-US" altLang="ko-KR" sz="500" b="1" dirty="0">
              <a:solidFill>
                <a:schemeClr val="accent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라이프로그 데이터셋을 이용하여 일상 경험에서의 다양한 지표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수면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감정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스트레스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인식 및 추론하기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D490D-A0E1-0700-D446-2A6EAF5B7620}"/>
              </a:ext>
            </a:extLst>
          </p:cNvPr>
          <p:cNvSpPr txBox="1"/>
          <p:nvPr/>
        </p:nvSpPr>
        <p:spPr>
          <a:xfrm>
            <a:off x="2811780" y="4712613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hlinkClick r:id="rId5"/>
              </a:rPr>
              <a:t>https://aifactory.space/task/2790/overview</a:t>
            </a:r>
            <a:endParaRPr lang="en-US" altLang="ko-KR" sz="1100" i="1" dirty="0"/>
          </a:p>
          <a:p>
            <a:pPr algn="ctr"/>
            <a:endParaRPr lang="ko-KR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86232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547950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추후 프로젝트 소개 및 계획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선정 사유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E2576C-86D4-17E0-9178-611960D5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15" y="1072616"/>
            <a:ext cx="2650474" cy="161885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0FCEE-FEA6-6B48-D7A5-036074E005FF}"/>
              </a:ext>
            </a:extLst>
          </p:cNvPr>
          <p:cNvSpPr txBox="1"/>
          <p:nvPr/>
        </p:nvSpPr>
        <p:spPr>
          <a:xfrm>
            <a:off x="4399112" y="161714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사람의 행동과 감정을 이해하는 기술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연구를 가능케하기 위해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구축한 </a:t>
            </a:r>
            <a:r>
              <a:rPr lang="ko-KR" altLang="en-US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데이터셋을 활용하여 휴먼이해 인공지능 기술 연구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발전시키고 </a:t>
            </a:r>
            <a:r>
              <a:rPr lang="ko-KR" altLang="en-US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창의적인 연구</a:t>
            </a:r>
            <a:r>
              <a:rPr lang="en-US" altLang="ko-KR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B6DF5-18D4-694C-2FF9-7FB8EF55CA62}"/>
              </a:ext>
            </a:extLst>
          </p:cNvPr>
          <p:cNvSpPr txBox="1"/>
          <p:nvPr/>
        </p:nvSpPr>
        <p:spPr>
          <a:xfrm>
            <a:off x="6025687" y="884606"/>
            <a:ext cx="1181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i="1" dirty="0"/>
              <a:t>“</a:t>
            </a:r>
          </a:p>
          <a:p>
            <a:pPr algn="ctr"/>
            <a:r>
              <a:rPr lang="en-US" altLang="ko-KR" sz="8000" b="1" i="1" dirty="0"/>
              <a:t>”</a:t>
            </a:r>
            <a:endParaRPr lang="ko-KR" altLang="en-US" sz="8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B3B94-6147-DEBB-2787-E5603104EE78}"/>
              </a:ext>
            </a:extLst>
          </p:cNvPr>
          <p:cNvSpPr txBox="1"/>
          <p:nvPr/>
        </p:nvSpPr>
        <p:spPr>
          <a:xfrm>
            <a:off x="5249423" y="3439151"/>
            <a:ext cx="3764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실제 웨어러블 디바이스로부터 수집된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사람의 행동 패턴으로 다양한 지표를 분석하는 인공지능 모델 설계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</a:t>
            </a:r>
            <a:r>
              <a:rPr lang="ko-KR" altLang="en-US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평균 이상</a:t>
            </a:r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이하의 이진 분류 모델</a:t>
            </a:r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”</a:t>
            </a:r>
            <a:endParaRPr lang="ko-KR" altLang="en-US" b="1" dirty="0">
              <a:solidFill>
                <a:schemeClr val="accent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3FE6025-8417-41A8-F9EC-77CC30CCB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15" y="2699088"/>
            <a:ext cx="3557808" cy="23529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ACFEEC-11DA-6E06-D07A-2F29BA007D53}"/>
              </a:ext>
            </a:extLst>
          </p:cNvPr>
          <p:cNvSpPr/>
          <p:nvPr/>
        </p:nvSpPr>
        <p:spPr>
          <a:xfrm>
            <a:off x="1790700" y="3108960"/>
            <a:ext cx="403860" cy="1874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추후 프로젝트 소개 및 계획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 Data Overview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5D2385-34D1-FD71-A461-0A2B20AB7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060179"/>
            <a:ext cx="3604563" cy="9327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AABEF3-F84F-3002-748B-2F660E155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833" y="1008059"/>
            <a:ext cx="3764160" cy="10032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6F5163-0C6D-D35E-700F-1AC504F6E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721" y="2571750"/>
            <a:ext cx="3082059" cy="138276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C6AA41-1F1C-92AC-EC69-45FA3A845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425" y="2092227"/>
            <a:ext cx="3993880" cy="2744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7C228-A579-9798-4D9B-A3A35CFF8769}"/>
              </a:ext>
            </a:extLst>
          </p:cNvPr>
          <p:cNvSpPr txBox="1"/>
          <p:nvPr/>
        </p:nvSpPr>
        <p:spPr>
          <a:xfrm>
            <a:off x="1174058" y="4097984"/>
            <a:ext cx="383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웨어러블 디바이스로부터 얻은 라이프 데이터</a:t>
            </a:r>
          </a:p>
        </p:txBody>
      </p:sp>
    </p:spTree>
    <p:extLst>
      <p:ext uri="{BB962C8B-B14F-4D97-AF65-F5344CB8AC3E}">
        <p14:creationId xmlns:p14="http://schemas.microsoft.com/office/powerpoint/2010/main" val="63755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추후 프로젝트 소개 및 계획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일정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5BAEA297-BEDE-0F71-4263-4B7764017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438651"/>
              </p:ext>
            </p:extLst>
          </p:nvPr>
        </p:nvGraphicFramePr>
        <p:xfrm>
          <a:off x="1745273" y="1299210"/>
          <a:ext cx="6807050" cy="2545080"/>
        </p:xfrm>
        <a:graphic>
          <a:graphicData uri="http://schemas.openxmlformats.org/drawingml/2006/table">
            <a:tbl>
              <a:tblPr/>
              <a:tblGrid>
                <a:gridCol w="2711699">
                  <a:extLst>
                    <a:ext uri="{9D8B030D-6E8A-4147-A177-3AD203B41FA5}">
                      <a16:colId xmlns:a16="http://schemas.microsoft.com/office/drawing/2014/main" val="2692410054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3672962302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3256619020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2585039604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3039165599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4193691118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2291090714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3897003212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684022352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2309679556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1865999859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2488533360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3009803219"/>
                    </a:ext>
                  </a:extLst>
                </a:gridCol>
                <a:gridCol w="315027">
                  <a:extLst>
                    <a:ext uri="{9D8B030D-6E8A-4147-A177-3AD203B41FA5}">
                      <a16:colId xmlns:a16="http://schemas.microsoft.com/office/drawing/2014/main" val="71263076"/>
                    </a:ext>
                  </a:extLst>
                </a:gridCol>
              </a:tblGrid>
              <a:tr h="14957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95790"/>
                  </a:ext>
                </a:extLst>
              </a:tr>
              <a:tr h="149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664839"/>
                  </a:ext>
                </a:extLst>
              </a:tr>
              <a:tr h="1047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관련 이론 및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TensorFlow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실습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논문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Study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764074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07046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999450"/>
                  </a:ext>
                </a:extLst>
              </a:tr>
              <a:tr h="1047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EDA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668439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827373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751982"/>
                  </a:ext>
                </a:extLst>
              </a:tr>
              <a:tr h="1047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핵심 변수 선택 및 모델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4505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394262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106712"/>
                  </a:ext>
                </a:extLst>
              </a:tr>
              <a:tr h="1047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학습 및 검증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196343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659106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090404"/>
                  </a:ext>
                </a:extLst>
              </a:tr>
              <a:tr h="1047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 정리 및 논문 작성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61067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80849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677362"/>
                  </a:ext>
                </a:extLst>
              </a:tr>
              <a:tr h="1047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논문 완성 및 제출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929104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012854"/>
                  </a:ext>
                </a:extLst>
              </a:tr>
              <a:tr h="10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817461"/>
                  </a:ext>
                </a:extLst>
              </a:tr>
              <a:tr h="106680">
                <a:tc rowSpan="3">
                  <a:txBody>
                    <a:bodyPr/>
                    <a:lstStyle/>
                    <a:p>
                      <a:pPr algn="ctr" fontAlgn="ctr"/>
                      <a:endParaRPr lang="en-US" altLang="ko-KR" sz="5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후속 연구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필요 시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  <a:p>
                      <a:pPr algn="ctr" fontAlgn="ctr"/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7099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276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8370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B109AD-6355-BBD6-FD6D-2FF3D27CA315}"/>
              </a:ext>
            </a:extLst>
          </p:cNvPr>
          <p:cNvSpPr txBox="1"/>
          <p:nvPr/>
        </p:nvSpPr>
        <p:spPr>
          <a:xfrm>
            <a:off x="2045217" y="4023359"/>
            <a:ext cx="6207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“6</a:t>
            </a:r>
            <a:r>
              <a:rPr lang="ko-KR" altLang="en-US" b="1" dirty="0"/>
              <a:t>월 </a:t>
            </a:r>
            <a:r>
              <a:rPr lang="en-US" altLang="ko-KR" b="1" dirty="0"/>
              <a:t>29</a:t>
            </a:r>
            <a:r>
              <a:rPr lang="ko-KR" altLang="en-US" b="1" dirty="0"/>
              <a:t>일까지 </a:t>
            </a:r>
            <a:r>
              <a:rPr lang="en-US" altLang="ko-KR" b="1" dirty="0"/>
              <a:t>ETRI</a:t>
            </a:r>
            <a:r>
              <a:rPr lang="ko-KR" altLang="en-US" b="1" dirty="0"/>
              <a:t>에 논문 접수 완료 및 </a:t>
            </a:r>
            <a:r>
              <a:rPr lang="en-US" altLang="ko-KR" b="1" dirty="0"/>
              <a:t>ICTC 2024 </a:t>
            </a:r>
            <a:r>
              <a:rPr lang="ko-KR" altLang="en-US" b="1" dirty="0"/>
              <a:t>참석을 목표로 진행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6660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7D68D4F9-71ED-4D93-80CD-34574FCBA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80FB3EF-9D00-3FC1-ABB1-0406812EE3FC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DB7C1954-C064-E7F2-BE89-C8E7B7E46E55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AC36326-5616-ECAF-6189-2631E8D541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6E4AF-C568-98AF-8D55-C26A73ABC88C}"/>
              </a:ext>
            </a:extLst>
          </p:cNvPr>
          <p:cNvSpPr txBox="1"/>
          <p:nvPr/>
        </p:nvSpPr>
        <p:spPr>
          <a:xfrm>
            <a:off x="3079750" y="1958812"/>
            <a:ext cx="400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97DB3C-3541-5A93-D1AF-182164C0C395}"/>
              </a:ext>
            </a:extLst>
          </p:cNvPr>
          <p:cNvCxnSpPr>
            <a:cxnSpLocks/>
          </p:cNvCxnSpPr>
          <p:nvPr/>
        </p:nvCxnSpPr>
        <p:spPr>
          <a:xfrm>
            <a:off x="3079750" y="2603198"/>
            <a:ext cx="3295650" cy="0"/>
          </a:xfrm>
          <a:prstGeom prst="line">
            <a:avLst/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04363F-E85B-134A-F78A-C8CD2A775768}"/>
              </a:ext>
            </a:extLst>
          </p:cNvPr>
          <p:cNvSpPr txBox="1"/>
          <p:nvPr/>
        </p:nvSpPr>
        <p:spPr>
          <a:xfrm>
            <a:off x="3308350" y="2728362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</a:rPr>
              <a:t>지금까지 발표 들어 주셔서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5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612313" y="1262100"/>
            <a:ext cx="4287600" cy="3414600"/>
          </a:xfrm>
          <a:prstGeom prst="rect">
            <a:avLst/>
          </a:prstGeom>
          <a:noFill/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023129" y="2056239"/>
            <a:ext cx="2947996" cy="136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/>
              <a:t>팀</a:t>
            </a:r>
            <a:r>
              <a:rPr lang="ko" sz="1100" b="1" dirty="0"/>
              <a:t>원 1 </a:t>
            </a:r>
            <a:r>
              <a:rPr lang="ko" sz="1100" dirty="0"/>
              <a:t>: </a:t>
            </a:r>
            <a:r>
              <a:rPr lang="ko-KR" altLang="en-US" sz="1100" dirty="0"/>
              <a:t>성현우</a:t>
            </a:r>
            <a:r>
              <a:rPr lang="en-US" altLang="ko-KR" sz="1100" dirty="0"/>
              <a:t>(</a:t>
            </a:r>
            <a:r>
              <a:rPr lang="ko-KR" altLang="en-US" sz="1100" dirty="0"/>
              <a:t>전기전자공학부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19)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/>
              <a:t>팀원</a:t>
            </a:r>
            <a:r>
              <a:rPr lang="ko" sz="1100" b="1" dirty="0"/>
              <a:t> 2 </a:t>
            </a:r>
            <a:r>
              <a:rPr lang="ko" sz="1100" dirty="0"/>
              <a:t>: 이</a:t>
            </a:r>
            <a:r>
              <a:rPr lang="ko-KR" altLang="en-US" sz="1100" dirty="0"/>
              <a:t>혜원</a:t>
            </a:r>
            <a:r>
              <a:rPr lang="en-US" altLang="ko-KR" sz="1100" dirty="0"/>
              <a:t>(</a:t>
            </a:r>
            <a:r>
              <a:rPr lang="ko-KR" altLang="en-US" sz="1100" dirty="0"/>
              <a:t>수학과</a:t>
            </a:r>
            <a:r>
              <a:rPr lang="en-US" altLang="ko-KR" sz="1100" dirty="0"/>
              <a:t>, 20)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/>
              <a:t>팀</a:t>
            </a:r>
            <a:r>
              <a:rPr lang="ko" sz="1100" b="1" dirty="0"/>
              <a:t>원 3 </a:t>
            </a:r>
            <a:r>
              <a:rPr lang="ko" sz="1100" dirty="0"/>
              <a:t>: </a:t>
            </a:r>
            <a:r>
              <a:rPr lang="ko-KR" altLang="en-US" sz="1100" dirty="0"/>
              <a:t>안상우</a:t>
            </a:r>
            <a:r>
              <a:rPr lang="en-US" altLang="ko-KR" sz="1100" dirty="0"/>
              <a:t>(</a:t>
            </a:r>
            <a:r>
              <a:rPr lang="ko-KR" altLang="en-US" sz="1100" dirty="0"/>
              <a:t>경영학과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19)</a:t>
            </a:r>
            <a:endParaRPr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3DB18-F7BF-9F3F-06C6-5C09EA8CD3A3}"/>
              </a:ext>
            </a:extLst>
          </p:cNvPr>
          <p:cNvSpPr txBox="1"/>
          <p:nvPr/>
        </p:nvSpPr>
        <p:spPr>
          <a:xfrm>
            <a:off x="2097031" y="2454030"/>
            <a:ext cx="3318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깜빡하고 촬영을 못했습니다😂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24.04.29 19:00 ~ 21:00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72475" y="15758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221A7D71-6BD4-FCEA-670E-DCEFF3B642FA}"/>
              </a:ext>
            </a:extLst>
          </p:cNvPr>
          <p:cNvGrpSpPr/>
          <p:nvPr/>
        </p:nvGrpSpPr>
        <p:grpSpPr>
          <a:xfrm>
            <a:off x="1660411" y="1032616"/>
            <a:ext cx="4333989" cy="283330"/>
            <a:chOff x="9435697" y="1663225"/>
            <a:chExt cx="7011771" cy="932404"/>
          </a:xfrm>
        </p:grpSpPr>
        <p:pic>
          <p:nvPicPr>
            <p:cNvPr id="3" name="Object 14">
              <a:extLst>
                <a:ext uri="{FF2B5EF4-FFF2-40B4-BE49-F238E27FC236}">
                  <a16:creationId xmlns:a16="http://schemas.microsoft.com/office/drawing/2014/main" id="{952C4B27-187A-A065-FD9A-2F1EDFE8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D50C77-E4A2-1B30-F307-660037A8BDD1}"/>
              </a:ext>
            </a:extLst>
          </p:cNvPr>
          <p:cNvSpPr txBox="1"/>
          <p:nvPr/>
        </p:nvSpPr>
        <p:spPr>
          <a:xfrm>
            <a:off x="2309984" y="938674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b="1" dirty="0"/>
              <a:t>01</a:t>
            </a:r>
            <a:r>
              <a:rPr lang="en-US" altLang="ko-KR" sz="2000" b="1" dirty="0"/>
              <a:t>  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8CA68-F133-1D7A-63B3-70D9B47DC799}"/>
              </a:ext>
            </a:extLst>
          </p:cNvPr>
          <p:cNvSpPr txBox="1"/>
          <p:nvPr/>
        </p:nvSpPr>
        <p:spPr>
          <a:xfrm>
            <a:off x="2779884" y="984650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소개</a:t>
            </a:r>
          </a:p>
        </p:txBody>
      </p:sp>
      <p:grpSp>
        <p:nvGrpSpPr>
          <p:cNvPr id="64" name="그룹 1004">
            <a:extLst>
              <a:ext uri="{FF2B5EF4-FFF2-40B4-BE49-F238E27FC236}">
                <a16:creationId xmlns:a16="http://schemas.microsoft.com/office/drawing/2014/main" id="{02941156-E58F-9A8C-9C55-B976E10EB62A}"/>
              </a:ext>
            </a:extLst>
          </p:cNvPr>
          <p:cNvGrpSpPr/>
          <p:nvPr/>
        </p:nvGrpSpPr>
        <p:grpSpPr>
          <a:xfrm>
            <a:off x="1660411" y="1755597"/>
            <a:ext cx="4333989" cy="283330"/>
            <a:chOff x="9435697" y="1663225"/>
            <a:chExt cx="7011771" cy="932404"/>
          </a:xfrm>
        </p:grpSpPr>
        <p:pic>
          <p:nvPicPr>
            <p:cNvPr id="65" name="Object 14">
              <a:extLst>
                <a:ext uri="{FF2B5EF4-FFF2-40B4-BE49-F238E27FC236}">
                  <a16:creationId xmlns:a16="http://schemas.microsoft.com/office/drawing/2014/main" id="{B7909945-F4F4-1231-2C8D-26E3BBCD5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5794507-060D-9E3F-41A8-C1590D4C96CE}"/>
              </a:ext>
            </a:extLst>
          </p:cNvPr>
          <p:cNvSpPr txBox="1"/>
          <p:nvPr/>
        </p:nvSpPr>
        <p:spPr>
          <a:xfrm>
            <a:off x="2309984" y="1661655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b="1" dirty="0"/>
              <a:t>02</a:t>
            </a:r>
            <a:r>
              <a:rPr lang="en-US" altLang="ko-KR" sz="2000" b="1" dirty="0"/>
              <a:t>  </a:t>
            </a:r>
            <a:endParaRPr lang="ko-KR" altLang="en-US" sz="2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2CB9C0-46C4-4BB0-6391-512AB87B10C1}"/>
              </a:ext>
            </a:extLst>
          </p:cNvPr>
          <p:cNvSpPr txBox="1"/>
          <p:nvPr/>
        </p:nvSpPr>
        <p:spPr>
          <a:xfrm>
            <a:off x="2779884" y="1707631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탐색 및 시각화 </a:t>
            </a:r>
            <a:r>
              <a:rPr lang="en-US" altLang="ko-KR" b="1" dirty="0"/>
              <a:t>/ </a:t>
            </a:r>
            <a:r>
              <a:rPr lang="ko-KR" altLang="en-US" b="1" dirty="0"/>
              <a:t>결과 </a:t>
            </a:r>
          </a:p>
        </p:txBody>
      </p:sp>
      <p:grpSp>
        <p:nvGrpSpPr>
          <p:cNvPr id="80" name="그룹 1004">
            <a:extLst>
              <a:ext uri="{FF2B5EF4-FFF2-40B4-BE49-F238E27FC236}">
                <a16:creationId xmlns:a16="http://schemas.microsoft.com/office/drawing/2014/main" id="{39068790-EE60-C66A-91F2-3009A9ED6563}"/>
              </a:ext>
            </a:extLst>
          </p:cNvPr>
          <p:cNvGrpSpPr/>
          <p:nvPr/>
        </p:nvGrpSpPr>
        <p:grpSpPr>
          <a:xfrm>
            <a:off x="1660411" y="2478197"/>
            <a:ext cx="4333989" cy="283330"/>
            <a:chOff x="9435697" y="1663225"/>
            <a:chExt cx="7011771" cy="932404"/>
          </a:xfrm>
        </p:grpSpPr>
        <p:pic>
          <p:nvPicPr>
            <p:cNvPr id="81" name="Object 14">
              <a:extLst>
                <a:ext uri="{FF2B5EF4-FFF2-40B4-BE49-F238E27FC236}">
                  <a16:creationId xmlns:a16="http://schemas.microsoft.com/office/drawing/2014/main" id="{0F68E923-8A9D-816C-C272-8B78DBC69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FD24D6C-F91B-976F-70E3-9D3C04376D96}"/>
              </a:ext>
            </a:extLst>
          </p:cNvPr>
          <p:cNvSpPr txBox="1"/>
          <p:nvPr/>
        </p:nvSpPr>
        <p:spPr>
          <a:xfrm>
            <a:off x="2309984" y="2384255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b="1" dirty="0"/>
              <a:t>03</a:t>
            </a:r>
            <a:r>
              <a:rPr lang="en-US" altLang="ko-KR" sz="2000" b="1" dirty="0"/>
              <a:t>  </a:t>
            </a:r>
            <a:endParaRPr lang="ko-KR" altLang="en-US" sz="20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F431442-FA0C-6871-26D2-965E0ADFC108}"/>
              </a:ext>
            </a:extLst>
          </p:cNvPr>
          <p:cNvSpPr txBox="1"/>
          <p:nvPr/>
        </p:nvSpPr>
        <p:spPr>
          <a:xfrm>
            <a:off x="2779884" y="2430231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AutoML</a:t>
            </a:r>
            <a:r>
              <a:rPr lang="en-US" altLang="ko-KR" b="1" dirty="0"/>
              <a:t> - </a:t>
            </a:r>
            <a:r>
              <a:rPr lang="en-US" altLang="ko-KR" b="1" dirty="0" err="1"/>
              <a:t>Pycaret</a:t>
            </a:r>
            <a:endParaRPr lang="ko-KR" altLang="en-US" b="1" dirty="0"/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3CF4B8-B805-49CA-6430-D0AF30B1C858}"/>
              </a:ext>
            </a:extLst>
          </p:cNvPr>
          <p:cNvGrpSpPr/>
          <p:nvPr/>
        </p:nvGrpSpPr>
        <p:grpSpPr>
          <a:xfrm>
            <a:off x="1660411" y="3169328"/>
            <a:ext cx="4333989" cy="283330"/>
            <a:chOff x="9435697" y="1663225"/>
            <a:chExt cx="7011771" cy="932404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515CFDE-D681-6B88-34A8-CCCA70307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92CC20-3183-4E2F-121F-96BFED636E02}"/>
              </a:ext>
            </a:extLst>
          </p:cNvPr>
          <p:cNvSpPr txBox="1"/>
          <p:nvPr/>
        </p:nvSpPr>
        <p:spPr>
          <a:xfrm>
            <a:off x="2309984" y="307538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b="1" dirty="0"/>
              <a:t>04</a:t>
            </a:r>
            <a:r>
              <a:rPr lang="en-US" altLang="ko-KR" sz="2000" b="1" dirty="0"/>
              <a:t>  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7B809-BBC9-2ADF-EAB0-EB96E2429320}"/>
              </a:ext>
            </a:extLst>
          </p:cNvPr>
          <p:cNvSpPr txBox="1"/>
          <p:nvPr/>
        </p:nvSpPr>
        <p:spPr>
          <a:xfrm>
            <a:off x="2779884" y="3111363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추후 프로젝트 소개 및 계획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소개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C97E38-8491-0C89-E4D9-6CDA94968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957" y="3209473"/>
            <a:ext cx="2143143" cy="1523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E355D5-6C23-16D3-DF47-CFDC32D7B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835" y="1024872"/>
            <a:ext cx="7264940" cy="1843730"/>
          </a:xfrm>
          <a:prstGeom prst="rect">
            <a:avLst/>
          </a:prstGeom>
        </p:spPr>
      </p:pic>
      <p:pic>
        <p:nvPicPr>
          <p:cNvPr id="7" name="그림 6" descr="로고, 클립아트, 그래픽, 상징이(가) 표시된 사진&#10;&#10;자동 생성된 설명">
            <a:extLst>
              <a:ext uri="{FF2B5EF4-FFF2-40B4-BE49-F238E27FC236}">
                <a16:creationId xmlns:a16="http://schemas.microsoft.com/office/drawing/2014/main" id="{837512EC-4FD9-6F77-BECE-470C0C798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501" y="2363788"/>
            <a:ext cx="374650" cy="4159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37A3E6-94C9-3CFE-4EA7-50957374B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476" y="3048020"/>
            <a:ext cx="4051299" cy="1643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BB1A6BA-5C5E-3AAE-D58C-FBF284F6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9D2757-D538-7082-712F-2EEE4A091112}"/>
              </a:ext>
            </a:extLst>
          </p:cNvPr>
          <p:cNvSpPr/>
          <p:nvPr/>
        </p:nvSpPr>
        <p:spPr>
          <a:xfrm>
            <a:off x="4672056" y="867093"/>
            <a:ext cx="1829074" cy="36766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6B655F-A42A-B6C7-9A77-DDAF73EB6C9F}"/>
              </a:ext>
            </a:extLst>
          </p:cNvPr>
          <p:cNvSpPr/>
          <p:nvPr/>
        </p:nvSpPr>
        <p:spPr>
          <a:xfrm>
            <a:off x="1607433" y="907793"/>
            <a:ext cx="1964959" cy="35687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67FE6A46-2FE4-9A4B-4E95-CBC94A5ED222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7ACFF8F-5965-797E-800F-19C045FB785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8C8ABF6-1BE0-D4E5-4424-927D78771E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63CFDAD4-B417-B4E5-2147-2202E43F604A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소개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ACD5D-F410-8533-A38C-C5E07F4A9B14}"/>
              </a:ext>
            </a:extLst>
          </p:cNvPr>
          <p:cNvSpPr txBox="1"/>
          <p:nvPr/>
        </p:nvSpPr>
        <p:spPr>
          <a:xfrm>
            <a:off x="1491317" y="1267063"/>
            <a:ext cx="2197189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NanumGothic ExtraBold"/>
              </a:rPr>
              <a:t>&lt;</a:t>
            </a:r>
            <a:r>
              <a:rPr lang="ko-KR" altLang="en-US" sz="1000" b="1" dirty="0" err="1">
                <a:latin typeface="NanumGothic ExtraBold"/>
              </a:rPr>
              <a:t>데이콘</a:t>
            </a:r>
            <a:r>
              <a:rPr lang="ko-KR" altLang="en-US" sz="1000" b="1" dirty="0">
                <a:latin typeface="NanumGothic ExtraBold"/>
              </a:rPr>
              <a:t> 유저들의 행동 데이터</a:t>
            </a:r>
            <a:r>
              <a:rPr lang="en-US" altLang="ko-KR" sz="1000" b="1" dirty="0">
                <a:latin typeface="NanumGothic ExtraBold"/>
              </a:rPr>
              <a:t>&gt;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9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63452-6E5C-43AD-6B51-53B24A9E9EC1}"/>
              </a:ext>
            </a:extLst>
          </p:cNvPr>
          <p:cNvSpPr txBox="1"/>
          <p:nvPr/>
        </p:nvSpPr>
        <p:spPr>
          <a:xfrm>
            <a:off x="4572000" y="1267063"/>
            <a:ext cx="196495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NanumGothic ExtraBold"/>
              </a:rPr>
              <a:t>&lt;RF </a:t>
            </a:r>
            <a:r>
              <a:rPr lang="ko-KR" altLang="en-US" sz="1000" b="1" dirty="0">
                <a:latin typeface="NanumGothic ExtraBold"/>
              </a:rPr>
              <a:t>하이퍼파라미터</a:t>
            </a:r>
            <a:r>
              <a:rPr lang="en-US" altLang="ko-KR" sz="1000" b="1" dirty="0">
                <a:latin typeface="NanumGothic ExtraBold"/>
              </a:rPr>
              <a:t>&gt;</a:t>
            </a:r>
            <a:r>
              <a:rPr lang="ko-KR" altLang="en-US" sz="1000" b="1" dirty="0">
                <a:latin typeface="NanumGothic ExtraBold"/>
              </a:rPr>
              <a:t> </a:t>
            </a:r>
            <a:endParaRPr lang="en-US" altLang="ko-KR" sz="1000" b="1" dirty="0">
              <a:latin typeface="NanumGothic ExtraBold"/>
            </a:endParaRPr>
          </a:p>
          <a:p>
            <a:pPr algn="ctr"/>
            <a:endParaRPr lang="ko-KR" altLang="en-US" sz="1050" b="1" dirty="0"/>
          </a:p>
          <a:p>
            <a:pPr algn="ctr"/>
            <a:endParaRPr lang="en-US" altLang="ko-KR" sz="105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5322BA0-9132-33A2-2966-0603C8A05AC4}"/>
              </a:ext>
            </a:extLst>
          </p:cNvPr>
          <p:cNvSpPr/>
          <p:nvPr/>
        </p:nvSpPr>
        <p:spPr>
          <a:xfrm>
            <a:off x="3964477" y="2322899"/>
            <a:ext cx="507468" cy="367129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9F563E-5878-4B01-67AB-16078AC8B21C}"/>
              </a:ext>
            </a:extLst>
          </p:cNvPr>
          <p:cNvSpPr txBox="1"/>
          <p:nvPr/>
        </p:nvSpPr>
        <p:spPr>
          <a:xfrm>
            <a:off x="3805223" y="2709398"/>
            <a:ext cx="108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RF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학습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19FE10B-FEF6-A015-82DB-840B3DF343BC}"/>
              </a:ext>
            </a:extLst>
          </p:cNvPr>
          <p:cNvSpPr/>
          <p:nvPr/>
        </p:nvSpPr>
        <p:spPr>
          <a:xfrm>
            <a:off x="6895230" y="2322900"/>
            <a:ext cx="507468" cy="367129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CBB5D3-DDF4-9D98-FBAF-EC77281BFE2B}"/>
              </a:ext>
            </a:extLst>
          </p:cNvPr>
          <p:cNvSpPr txBox="1"/>
          <p:nvPr/>
        </p:nvSpPr>
        <p:spPr>
          <a:xfrm>
            <a:off x="7581868" y="2228364"/>
            <a:ext cx="121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NanumGothic ExtraBold"/>
              </a:rPr>
              <a:t>유저의 다음 달 접속 여부 예측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5B90D5-A5B8-1355-9F26-6AB1E2F0827E}"/>
              </a:ext>
            </a:extLst>
          </p:cNvPr>
          <p:cNvSpPr txBox="1"/>
          <p:nvPr/>
        </p:nvSpPr>
        <p:spPr>
          <a:xfrm>
            <a:off x="1667287" y="1832235"/>
            <a:ext cx="203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person_id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: </a:t>
            </a:r>
            <a:r>
              <a:rPr kumimoji="0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유저별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 고유 아이디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Sex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: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성별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past_login_total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: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과거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(5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월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8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일 이전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)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에 로그인한 총 횟수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past_1_month_login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: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과거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1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달간 로그인한 총 횟수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past_1_week_login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: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과거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1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주간 로그인한 총 횟수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sub_size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: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과거에 </a:t>
            </a:r>
            <a:r>
              <a:rPr kumimoji="0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데이콘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 대회에서의 총 제출 수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900" dirty="0">
                <a:latin typeface="NanumGothic ExtraBold"/>
              </a:rPr>
              <a:t>                           </a:t>
            </a: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CF54FD-E769-92EA-59A3-BF416B95CB4C}"/>
              </a:ext>
            </a:extLst>
          </p:cNvPr>
          <p:cNvSpPr txBox="1"/>
          <p:nvPr/>
        </p:nvSpPr>
        <p:spPr>
          <a:xfrm>
            <a:off x="4707885" y="1832235"/>
            <a:ext cx="182907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n_estimators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Criterion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max_depth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min_samples_split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min_samples_leaf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min_weight_fraction_leaf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max_features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Gothic ExtraBold"/>
                <a:sym typeface="Arial"/>
              </a:rPr>
              <a:t>max_leaf_nodes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Gothic ExtraBold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018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059A6FDF-AF26-3EF2-CECC-888BD8DCECDE}"/>
              </a:ext>
            </a:extLst>
          </p:cNvPr>
          <p:cNvSpPr txBox="1"/>
          <p:nvPr/>
        </p:nvSpPr>
        <p:spPr>
          <a:xfrm>
            <a:off x="1583571" y="821655"/>
            <a:ext cx="269748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분포 및 값 확인</a:t>
            </a:r>
            <a:endParaRPr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E2BA6C09-B7B1-CD77-8D19-7D21648E7A3E}"/>
              </a:ext>
            </a:extLst>
          </p:cNvPr>
          <p:cNvSpPr txBox="1"/>
          <p:nvPr/>
        </p:nvSpPr>
        <p:spPr>
          <a:xfrm>
            <a:off x="5299064" y="4027389"/>
            <a:ext cx="294799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E96CEE-51DE-7AE4-86AC-65768DE97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991" y="1187450"/>
            <a:ext cx="6848359" cy="19586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1DD723-BC0A-E2F3-2EAB-E29F529C3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552" y="3390900"/>
            <a:ext cx="3207597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500555-89FE-3578-98E1-361C65CC9ED9}"/>
              </a:ext>
            </a:extLst>
          </p:cNvPr>
          <p:cNvSpPr/>
          <p:nvPr/>
        </p:nvSpPr>
        <p:spPr>
          <a:xfrm>
            <a:off x="1408975" y="1041400"/>
            <a:ext cx="7360375" cy="398780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id="{78D2577B-EC98-0D5D-66D3-28BD7B0B0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" b="-975"/>
          <a:stretch/>
        </p:blipFill>
        <p:spPr bwMode="auto">
          <a:xfrm>
            <a:off x="1820893" y="1377901"/>
            <a:ext cx="2052607" cy="8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A874E2-E54B-CCFF-5215-6815E19BDEE7}"/>
              </a:ext>
            </a:extLst>
          </p:cNvPr>
          <p:cNvSpPr txBox="1"/>
          <p:nvPr/>
        </p:nvSpPr>
        <p:spPr>
          <a:xfrm>
            <a:off x="4101375" y="1377901"/>
            <a:ext cx="4006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→ 데이터 프레임에 대해 자동으로 보고서를 만들어주는 </a:t>
            </a:r>
            <a:r>
              <a:rPr lang="en-US" altLang="ko-KR" sz="1100" dirty="0"/>
              <a:t>      </a:t>
            </a:r>
            <a:r>
              <a:rPr lang="ko-KR" altLang="en-US" sz="1100" dirty="0"/>
              <a:t>패키지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/>
              <a:t>Analyze</a:t>
            </a:r>
            <a:r>
              <a:rPr lang="en-US" altLang="ko-KR" sz="1100" dirty="0"/>
              <a:t>:</a:t>
            </a:r>
            <a:r>
              <a:rPr lang="ko-KR" altLang="en-US" sz="1100" dirty="0"/>
              <a:t> 하나의 데이터셋을 분석해주는 함수</a:t>
            </a:r>
            <a:endParaRPr lang="en-US" altLang="ko-KR" sz="1100" dirty="0"/>
          </a:p>
          <a:p>
            <a:r>
              <a:rPr lang="en-US" altLang="ko-KR" sz="1100" b="1" dirty="0"/>
              <a:t>Compare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en-US" altLang="ko-KR" sz="1100" dirty="0"/>
              <a:t>2</a:t>
            </a:r>
            <a:r>
              <a:rPr lang="ko-KR" altLang="en-US" sz="1100" dirty="0"/>
              <a:t>개의 데이터셋을 서로 비교해주는 함수</a:t>
            </a:r>
            <a:endParaRPr lang="en-US" altLang="ko-KR" sz="1100" dirty="0"/>
          </a:p>
          <a:p>
            <a:endParaRPr lang="ko-KR" altLang="en-US" sz="11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E6043B-2C1F-6432-A1F9-6D480D184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560" y="2847198"/>
            <a:ext cx="2903803" cy="14145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916CB1-8345-9221-EA6D-5DD3F3F31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50" y="2395350"/>
            <a:ext cx="3668850" cy="25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3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D8857BE1-66E3-D1B8-D2DC-EC0C51AB8AE7}"/>
              </a:ext>
            </a:extLst>
          </p:cNvPr>
          <p:cNvSpPr txBox="1"/>
          <p:nvPr/>
        </p:nvSpPr>
        <p:spPr>
          <a:xfrm>
            <a:off x="5208482" y="681337"/>
            <a:ext cx="2947996" cy="43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11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Login: </a:t>
            </a:r>
            <a:r>
              <a:rPr lang="ko-KR" altLang="en-US" sz="1100" dirty="0" err="1"/>
              <a:t>타겟값</a:t>
            </a:r>
            <a:r>
              <a:rPr lang="en-US" altLang="ko-KR" sz="1100" dirty="0"/>
              <a:t>, 89:11</a:t>
            </a:r>
            <a:r>
              <a:rPr lang="ko-KR" altLang="en-US" sz="1100" dirty="0"/>
              <a:t>로 불균형 심함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100" dirty="0" err="1"/>
              <a:t>past_login_total</a:t>
            </a:r>
            <a:r>
              <a:rPr lang="en-US" altLang="ko-KR" sz="1100" dirty="0"/>
              <a:t>: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/>
              <a:t>       </a:t>
            </a:r>
            <a:r>
              <a:rPr lang="en-US" altLang="ko-KR" sz="1000" dirty="0"/>
              <a:t>range: 0~203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/>
              <a:t>        43% </a:t>
            </a:r>
            <a:r>
              <a:rPr lang="ko-KR" altLang="en-US" sz="1000" dirty="0"/>
              <a:t>→</a:t>
            </a:r>
            <a:r>
              <a:rPr lang="en-US" altLang="ko-KR" sz="1000" dirty="0"/>
              <a:t> 1, 11% </a:t>
            </a:r>
            <a:r>
              <a:rPr lang="ko-KR" altLang="en-US" sz="1000" dirty="0"/>
              <a:t>→</a:t>
            </a:r>
            <a:r>
              <a:rPr lang="en-US" altLang="ko-KR" sz="1000" dirty="0"/>
              <a:t> 2, 10% </a:t>
            </a:r>
            <a:r>
              <a:rPr lang="ko-KR" altLang="en-US" sz="1000" dirty="0"/>
              <a:t>→ </a:t>
            </a:r>
            <a:r>
              <a:rPr lang="en-US" altLang="ko-KR" sz="1000" dirty="0"/>
              <a:t>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100" dirty="0"/>
              <a:t>Past_1_month_login: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/>
              <a:t>       </a:t>
            </a:r>
            <a:r>
              <a:rPr lang="en-US" altLang="ko-KR" sz="1000" dirty="0"/>
              <a:t>range: 0~93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/>
              <a:t>        85% </a:t>
            </a:r>
            <a:r>
              <a:rPr lang="ko-KR" altLang="en-US" sz="1000" dirty="0"/>
              <a:t>→</a:t>
            </a:r>
            <a:r>
              <a:rPr lang="en-US" altLang="ko-KR" sz="1000" dirty="0"/>
              <a:t> 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100" dirty="0"/>
              <a:t>Past_1_week_login: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/>
              <a:t>       </a:t>
            </a:r>
            <a:r>
              <a:rPr lang="en-US" altLang="ko-KR" sz="1000" dirty="0"/>
              <a:t>range: 0~23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/>
              <a:t>        90% </a:t>
            </a:r>
            <a:r>
              <a:rPr lang="ko-KR" altLang="en-US" sz="1000" dirty="0"/>
              <a:t>→</a:t>
            </a:r>
            <a:r>
              <a:rPr lang="en-US" altLang="ko-KR" sz="1000" dirty="0"/>
              <a:t> 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100" dirty="0" err="1"/>
              <a:t>Sub_size</a:t>
            </a:r>
            <a:r>
              <a:rPr lang="en-US" altLang="ko-KR" sz="1100" dirty="0"/>
              <a:t>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/>
              <a:t>       </a:t>
            </a:r>
            <a:r>
              <a:rPr lang="en-US" altLang="ko-KR" sz="1000" dirty="0"/>
              <a:t>range: 0~358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/>
              <a:t>        83% </a:t>
            </a:r>
            <a:r>
              <a:rPr lang="ko-KR" altLang="en-US" sz="1000" dirty="0"/>
              <a:t>→</a:t>
            </a:r>
            <a:r>
              <a:rPr lang="en-US" altLang="ko-KR" sz="1000" dirty="0"/>
              <a:t> 0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/>
              <a:t>   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81E3AD-88CF-AC20-1520-970338DDF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11" y="952500"/>
            <a:ext cx="3191048" cy="1022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8E1A4F-05B7-4F32-B71A-3932091B8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011" y="2142962"/>
            <a:ext cx="3191048" cy="28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8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58147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 및 시각화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최종결과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86EE90-0EC6-C580-A07A-9688E4FE42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89" r="1"/>
          <a:stretch/>
        </p:blipFill>
        <p:spPr>
          <a:xfrm>
            <a:off x="1767840" y="1456900"/>
            <a:ext cx="2360090" cy="1372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4FC699-A352-77BF-160D-D9BBBCDC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328" y="3514280"/>
            <a:ext cx="7599218" cy="1324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148B8-5281-B383-52E5-D9070DAD11E6}"/>
              </a:ext>
            </a:extLst>
          </p:cNvPr>
          <p:cNvSpPr txBox="1"/>
          <p:nvPr/>
        </p:nvSpPr>
        <p:spPr>
          <a:xfrm>
            <a:off x="4479880" y="1271926"/>
            <a:ext cx="4421666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간단한 데이터 </a:t>
            </a:r>
            <a:r>
              <a:rPr lang="ko-KR" altLang="en-US" dirty="0" err="1">
                <a:sym typeface="Wingdings" panose="05000000000000000000" pitchFamily="2" charset="2"/>
              </a:rPr>
              <a:t>전처리</a:t>
            </a:r>
            <a:r>
              <a:rPr lang="ko-KR" altLang="en-US" dirty="0">
                <a:sym typeface="Wingdings" panose="05000000000000000000" pitchFamily="2" charset="2"/>
              </a:rPr>
              <a:t> 후 </a:t>
            </a:r>
            <a:r>
              <a:rPr lang="en-US" altLang="ko-KR" dirty="0" err="1">
                <a:sym typeface="Wingdings" panose="05000000000000000000" pitchFamily="2" charset="2"/>
              </a:rPr>
              <a:t>Optuna</a:t>
            </a:r>
            <a:r>
              <a:rPr lang="ko-KR" altLang="en-US" dirty="0">
                <a:sym typeface="Wingdings" panose="05000000000000000000" pitchFamily="2" charset="2"/>
              </a:rPr>
              <a:t> 및 </a:t>
            </a:r>
            <a:r>
              <a:rPr lang="en-US" altLang="ko-KR" dirty="0" err="1">
                <a:sym typeface="Wingdings" panose="05000000000000000000" pitchFamily="2" charset="2"/>
              </a:rPr>
              <a:t>Pycaret</a:t>
            </a:r>
            <a:r>
              <a:rPr lang="ko-KR" altLang="en-US" dirty="0">
                <a:sym typeface="Wingdings" panose="05000000000000000000" pitchFamily="2" charset="2"/>
              </a:rPr>
              <a:t>을 이용한 </a:t>
            </a:r>
            <a:r>
              <a:rPr lang="ko-KR" altLang="en-US" dirty="0" err="1">
                <a:sym typeface="Wingdings" panose="05000000000000000000" pitchFamily="2" charset="2"/>
              </a:rPr>
              <a:t>하이퍼</a:t>
            </a:r>
            <a:r>
              <a:rPr lang="ko-KR" altLang="en-US" dirty="0">
                <a:sym typeface="Wingdings" panose="05000000000000000000" pitchFamily="2" charset="2"/>
              </a:rPr>
              <a:t> 튜닝 성능 평가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최종적으로는 </a:t>
            </a:r>
            <a:r>
              <a:rPr lang="en-US" altLang="ko-KR" dirty="0" err="1">
                <a:sym typeface="Wingdings" panose="05000000000000000000" pitchFamily="2" charset="2"/>
              </a:rPr>
              <a:t>Optuna</a:t>
            </a:r>
            <a:r>
              <a:rPr lang="ko-KR" altLang="en-US" dirty="0">
                <a:sym typeface="Wingdings" panose="05000000000000000000" pitchFamily="2" charset="2"/>
              </a:rPr>
              <a:t>를 통해 얻은 결과의 성적이 가장 높게 얻었음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추후 데이터 분석 모델 설계 시에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적절한 데이터 분석 후에  </a:t>
            </a:r>
            <a:r>
              <a:rPr lang="en-US" altLang="ko-KR" dirty="0" err="1">
                <a:sym typeface="Wingdings" panose="05000000000000000000" pitchFamily="2" charset="2"/>
              </a:rPr>
              <a:t>AutoML</a:t>
            </a:r>
            <a:r>
              <a:rPr lang="ko-KR" altLang="en-US" dirty="0">
                <a:sym typeface="Wingdings" panose="05000000000000000000" pitchFamily="2" charset="2"/>
              </a:rPr>
              <a:t>을 이용한 모델 학습 적용 가능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76B93-1758-F5F5-1D49-0AB0AAD25505}"/>
              </a:ext>
            </a:extLst>
          </p:cNvPr>
          <p:cNvSpPr/>
          <p:nvPr/>
        </p:nvSpPr>
        <p:spPr>
          <a:xfrm>
            <a:off x="3008845" y="2179867"/>
            <a:ext cx="968795" cy="391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3A9558-2774-9372-A8F1-1B4E8D26BC09}"/>
              </a:ext>
            </a:extLst>
          </p:cNvPr>
          <p:cNvSpPr/>
          <p:nvPr/>
        </p:nvSpPr>
        <p:spPr>
          <a:xfrm>
            <a:off x="1302317" y="4245160"/>
            <a:ext cx="595064" cy="591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545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960</Words>
  <Application>Microsoft Office PowerPoint</Application>
  <PresentationFormat>화면 슬라이드 쇼(16:9)</PresentationFormat>
  <Paragraphs>341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Wingdings</vt:lpstr>
      <vt:lpstr>NanumGothic ExtraBold</vt:lpstr>
      <vt:lpstr>Consolas</vt:lpstr>
      <vt:lpstr>Noto Sans Light</vt:lpstr>
      <vt:lpstr>Arial</vt:lpstr>
      <vt:lpstr>나눔고딕OTF</vt:lpstr>
      <vt:lpstr>-apple-system</vt:lpstr>
      <vt:lpstr>Segoe UI</vt:lpstr>
      <vt:lpstr>나눔바른고딕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성현우</dc:creator>
  <cp:lastModifiedBy>성현우</cp:lastModifiedBy>
  <cp:revision>9</cp:revision>
  <dcterms:modified xsi:type="dcterms:W3CDTF">2024-04-29T13:07:23Z</dcterms:modified>
</cp:coreProperties>
</file>